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29"/>
  </p:handoutMasterIdLst>
  <p:sldIdLst>
    <p:sldId id="394" r:id="rId3"/>
    <p:sldId id="395" r:id="rId4"/>
    <p:sldId id="428" r:id="rId5"/>
    <p:sldId id="429" r:id="rId6"/>
    <p:sldId id="430" r:id="rId7"/>
    <p:sldId id="431" r:id="rId8"/>
    <p:sldId id="432" r:id="rId9"/>
    <p:sldId id="433" r:id="rId10"/>
    <p:sldId id="408" r:id="rId11"/>
    <p:sldId id="396" r:id="rId12"/>
    <p:sldId id="427" r:id="rId13"/>
    <p:sldId id="419" r:id="rId14"/>
    <p:sldId id="423" r:id="rId15"/>
    <p:sldId id="424" r:id="rId16"/>
    <p:sldId id="425" r:id="rId17"/>
    <p:sldId id="426" r:id="rId19"/>
    <p:sldId id="399" r:id="rId20"/>
    <p:sldId id="417" r:id="rId21"/>
    <p:sldId id="411" r:id="rId22"/>
    <p:sldId id="420" r:id="rId23"/>
    <p:sldId id="422" r:id="rId24"/>
    <p:sldId id="418" r:id="rId25"/>
    <p:sldId id="434" r:id="rId26"/>
    <p:sldId id="405" r:id="rId27"/>
    <p:sldId id="406" r:id="rId28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32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066"/>
    <a:srgbClr val="FF3300"/>
    <a:srgbClr val="FF9900"/>
    <a:srgbClr val="0033CC"/>
    <a:srgbClr val="0000FF"/>
    <a:srgbClr val="990033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/>
    <p:restoredTop sz="94434"/>
  </p:normalViewPr>
  <p:slideViewPr>
    <p:cSldViewPr showGuides="1">
      <p:cViewPr varScale="1">
        <p:scale>
          <a:sx n="103" d="100"/>
          <a:sy n="103" d="100"/>
        </p:scale>
        <p:origin x="-1854" y="-66"/>
      </p:cViewPr>
      <p:guideLst>
        <p:guide orient="horz" pos="4319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lnSpc>
                <a:spcPct val="100000"/>
              </a:lnSpc>
              <a:spcBef>
                <a:spcPct val="0"/>
              </a:spcBef>
              <a:buNone/>
            </a:pPr>
            <a:fld id="{9A0DB2DC-4C9A-4742-B13C-FB6460FD3503}" type="slidenum">
              <a:rPr lang="en-US" altLang="zh-CN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单击以编辑母版文本样式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lnSpc>
                <a:spcPct val="100000"/>
              </a:lnSpc>
              <a:spcBef>
                <a:spcPct val="0"/>
              </a:spcBef>
              <a:buNone/>
            </a:pPr>
            <a:fld id="{9A0DB2DC-4C9A-4742-B13C-FB6460FD3503}" type="slidenum">
              <a:rPr lang="en-US" altLang="zh-CN" sz="12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94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 eaLnBrk="1" hangingPunct="1">
              <a:lnSpc>
                <a:spcPct val="100000"/>
              </a:lnSpc>
              <a:spcBef>
                <a:spcPct val="0"/>
              </a:spcBef>
            </a:pPr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7" descr="www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9217025" cy="6913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单击以编辑</a:t>
            </a:r>
            <a:r>
              <a:rPr lang="zh-CN" altLang="en-US" dirty="0"/>
              <a:t>母版标题样式</a:t>
            </a:r>
            <a:endParaRPr lang="zh-CN" altLang="en-US" dirty="0"/>
          </a:p>
        </p:txBody>
      </p:sp>
      <p:sp>
        <p:nvSpPr>
          <p:cNvPr id="1028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单击以编辑母版文本样式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lnSpc>
                <a:spcPct val="100000"/>
              </a:lnSpc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fontAlgn="base" hangingPunct="1">
              <a:lnSpc>
                <a:spcPct val="100000"/>
              </a:lnSpc>
              <a:buNone/>
            </a:pPr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4098" name="Rectangle 1026"/>
          <p:cNvSpPr>
            <a:spLocks noGrp="1"/>
          </p:cNvSpPr>
          <p:nvPr>
            <p:ph type="ctrTitle"/>
          </p:nvPr>
        </p:nvSpPr>
        <p:spPr>
          <a:xfrm>
            <a:off x="503238" y="1268413"/>
            <a:ext cx="8640762" cy="2286000"/>
          </a:xfrm>
        </p:spPr>
        <p:txBody>
          <a:bodyPr vert="horz" wrap="square" lIns="91440" tIns="45720" rIns="91440" bIns="45720" anchor="ctr"/>
          <a:p>
            <a:pPr eaLnBrk="1" hangingPunct="1">
              <a:buClrTx/>
              <a:buSzTx/>
              <a:buFontTx/>
            </a:pPr>
            <a:r>
              <a:rPr lang="zh-CN" altLang="en-US" sz="6000" b="1" dirty="0">
                <a:solidFill>
                  <a:srgbClr val="0000FF"/>
                </a:solidFill>
                <a:ea typeface="华文彩云" panose="02010800040101010101" pitchFamily="2" charset="-122"/>
              </a:rPr>
              <a:t>液体表面张力系数的测定</a:t>
            </a:r>
            <a:endParaRPr lang="zh-CN" altLang="en-US" sz="6000" b="1" dirty="0">
              <a:solidFill>
                <a:srgbClr val="0000FF"/>
              </a:solidFill>
              <a:ea typeface="华文彩云" panose="02010800040101010101" pitchFamily="2" charset="-122"/>
            </a:endParaRPr>
          </a:p>
        </p:txBody>
      </p:sp>
      <p:sp>
        <p:nvSpPr>
          <p:cNvPr id="17817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4221163"/>
            <a:ext cx="5473700" cy="792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南昌大学物理实验中心</a:t>
            </a:r>
            <a:endParaRPr kumimoji="1" lang="zh-CN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684213" y="260350"/>
            <a:ext cx="7772400" cy="11430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rgbClr val="FF0000"/>
                </a:solidFill>
                <a:ea typeface="隶书" panose="02010509060101010101" pitchFamily="49" charset="-122"/>
              </a:rPr>
              <a:t>实验原理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type="body" sz="half" idx="1"/>
          </p:nvPr>
        </p:nvSpPr>
        <p:spPr>
          <a:xfrm>
            <a:off x="755650" y="1484313"/>
            <a:ext cx="7702550" cy="4114800"/>
          </a:xfrm>
        </p:spPr>
        <p:txBody>
          <a:bodyPr vert="horz" wrap="square" lIns="91440" tIns="45720" rIns="91440" bIns="45720" anchor="t"/>
          <a:p>
            <a:pPr algn="just" eaLnBrk="1" hangingPunct="1">
              <a:buClrTx/>
              <a:buSzTx/>
              <a:buFontTx/>
              <a:buNone/>
            </a:pPr>
            <a:r>
              <a:rPr lang="en-US" altLang="zh-CN" b="1" dirty="0">
                <a:solidFill>
                  <a:schemeClr val="accent2"/>
                </a:solidFill>
              </a:rPr>
              <a:t>1</a:t>
            </a:r>
            <a:r>
              <a:rPr lang="zh-CN" altLang="en-US" b="1" dirty="0">
                <a:solidFill>
                  <a:schemeClr val="accent2"/>
                </a:solidFill>
              </a:rPr>
              <a:t>、表面张力与表面张力系数：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algn="just"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</a:pPr>
            <a:r>
              <a:rPr lang="zh-CN" altLang="en-US" sz="2800" b="1" dirty="0"/>
              <a:t>液体表面层分子有从液面挤入液内的趋势，从而使液体有尽量缩小其表面的趋势，我们把</a:t>
            </a:r>
            <a:r>
              <a:rPr lang="zh-CN" altLang="en-US" sz="2800" b="1" dirty="0">
                <a:solidFill>
                  <a:srgbClr val="FF0000"/>
                </a:solidFill>
              </a:rPr>
              <a:t>沿着液体表面使液面收缩的力称为表面张力</a:t>
            </a:r>
            <a:r>
              <a:rPr lang="zh-CN" altLang="en-US" sz="2800" b="1" dirty="0"/>
              <a:t>。</a:t>
            </a:r>
            <a:r>
              <a:rPr lang="zh-CN" altLang="en-US" sz="2800" b="1" dirty="0">
                <a:solidFill>
                  <a:srgbClr val="0000FF"/>
                </a:solidFill>
              </a:rPr>
              <a:t>作用于液面单位长度上的表面张力，称为液体的表面张力系数。</a:t>
            </a:r>
            <a:r>
              <a:rPr lang="zh-CN" altLang="en-US" sz="2800" b="1" dirty="0"/>
              <a:t>即：</a:t>
            </a:r>
            <a:endParaRPr lang="zh-CN" altLang="en-US" sz="2400" b="1" dirty="0"/>
          </a:p>
        </p:txBody>
      </p:sp>
      <p:graphicFrame>
        <p:nvGraphicFramePr>
          <p:cNvPr id="13316" name="Object 4"/>
          <p:cNvGraphicFramePr/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/>
          <p:nvPr/>
        </p:nvGraphicFramePr>
        <p:xfrm>
          <a:off x="3059113" y="4652963"/>
          <a:ext cx="27368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520065" imgH="215900" progId="Equation.DSMT4">
                  <p:embed/>
                </p:oleObj>
              </mc:Choice>
              <mc:Fallback>
                <p:oleObj name="" r:id="rId3" imgW="520065" imgH="2159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113" y="4652963"/>
                        <a:ext cx="2736850" cy="1063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6"/>
          <p:cNvSpPr/>
          <p:nvPr/>
        </p:nvSpPr>
        <p:spPr>
          <a:xfrm>
            <a:off x="1187450" y="5734050"/>
            <a:ext cx="6553200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l-GR" altLang="zh-CN" sz="3600" b="0" dirty="0">
                <a:solidFill>
                  <a:schemeClr val="tx2"/>
                </a:solidFill>
                <a:latin typeface="Times New Roman" panose="02020603050405020304" pitchFamily="18" charset="0"/>
                <a:ea typeface="Batang" panose="02030600000101010101" pitchFamily="18" charset="-127"/>
              </a:rPr>
              <a:t>α</a:t>
            </a:r>
            <a:r>
              <a:rPr lang="zh-CN" altLang="en-US" sz="2400" dirty="0">
                <a:latin typeface="Times New Roman" panose="02020603050405020304" pitchFamily="18" charset="0"/>
                <a:ea typeface="Batang" panose="02030600000101010101" pitchFamily="18" charset="-127"/>
              </a:rPr>
              <a:t>表面张力系数，单位</a:t>
            </a:r>
            <a:r>
              <a:rPr lang="en-US" altLang="zh-CN" sz="2400" dirty="0">
                <a:latin typeface="Times New Roman" panose="02020603050405020304" pitchFamily="18" charset="0"/>
                <a:ea typeface="Batang" panose="02030600000101010101" pitchFamily="18" charset="-127"/>
              </a:rPr>
              <a:t>N·m</a:t>
            </a:r>
            <a:r>
              <a:rPr lang="en-US" altLang="zh-CN" sz="2400" baseline="30000" dirty="0">
                <a:latin typeface="Times New Roman" panose="02020603050405020304" pitchFamily="18" charset="0"/>
                <a:ea typeface="Batang" panose="02030600000101010101" pitchFamily="18" charset="-127"/>
              </a:rPr>
              <a:t>-1</a:t>
            </a:r>
            <a:r>
              <a:rPr lang="zh-CN" altLang="en-US" sz="2400" b="0" dirty="0">
                <a:latin typeface="Times New Roman" panose="02020603050405020304" pitchFamily="18" charset="0"/>
                <a:ea typeface="Batang" panose="02030600000101010101" pitchFamily="18" charset="-127"/>
              </a:rPr>
              <a:t>。 </a:t>
            </a:r>
            <a:endParaRPr lang="zh-CN" altLang="en-US" sz="2400" b="0" dirty="0">
              <a:latin typeface="Times New Roman" panose="02020603050405020304" pitchFamily="18" charset="0"/>
              <a:ea typeface="Batang" panose="02030600000101010101" pitchFamily="18" charset="-127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6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>
              <a:lnSpc>
                <a:spcPct val="100000"/>
              </a:lnSpc>
            </a:pPr>
            <a:fld id="{9A0DB2DC-4C9A-4742-B13C-FB6460FD3503}" type="slidenum">
              <a:rPr lang="en-US" altLang="zh-CN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7772400" cy="11430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rgbClr val="FF0000"/>
                </a:solidFill>
                <a:ea typeface="隶书" panose="02010509060101010101" pitchFamily="49" charset="-122"/>
              </a:rPr>
              <a:t>实验原理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sz="half" idx="4294967295"/>
          </p:nvPr>
        </p:nvSpPr>
        <p:spPr>
          <a:xfrm>
            <a:off x="323850" y="1484313"/>
            <a:ext cx="6911975" cy="4114800"/>
          </a:xfrm>
        </p:spPr>
        <p:txBody>
          <a:bodyPr vert="horz" wrap="square" lIns="91440" tIns="45720" rIns="91440" bIns="45720" anchor="t"/>
          <a:lstStyle>
            <a:lvl1pPr lvl="0">
              <a:buClrTx/>
              <a:buSzTx/>
              <a:buFontTx/>
              <a:defRPr sz="2800"/>
            </a:lvl1pPr>
            <a:lvl2pPr lvl="1">
              <a:buClrTx/>
              <a:buSzTx/>
              <a:buFontTx/>
              <a:defRPr sz="2400"/>
            </a:lvl2pPr>
            <a:lvl3pPr lvl="2">
              <a:buClrTx/>
              <a:buSzTx/>
              <a:buFontTx/>
              <a:defRPr sz="20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若金属片为环状吊片时，考虑一级近似，可以认为脱离力为表面张力系数乘上脱离表面的周长，即   </a:t>
            </a:r>
            <a:endParaRPr lang="zh-CN" altLang="en-US" sz="2000" b="1" dirty="0"/>
          </a:p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                         F=απ(D1</a:t>
            </a:r>
            <a:r>
              <a:rPr lang="zh-CN" altLang="en-US" sz="2000" b="1" dirty="0">
                <a:solidFill>
                  <a:srgbClr val="0000FF"/>
                </a:solidFill>
              </a:rPr>
              <a:t>十</a:t>
            </a:r>
            <a:r>
              <a:rPr lang="en-US" altLang="zh-CN" sz="2000" b="1" dirty="0">
                <a:solidFill>
                  <a:srgbClr val="0000FF"/>
                </a:solidFill>
              </a:rPr>
              <a:t>D2)      </a:t>
            </a:r>
            <a:r>
              <a:rPr lang="zh-CN" altLang="en-US" sz="2000" b="1" dirty="0">
                <a:solidFill>
                  <a:srgbClr val="0000FF"/>
                </a:solidFill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）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式中，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为脱离力，</a:t>
            </a:r>
            <a:r>
              <a:rPr lang="en-US" altLang="zh-CN" sz="2000" b="1" dirty="0"/>
              <a:t>D1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D2</a:t>
            </a:r>
            <a:r>
              <a:rPr lang="zh-CN" altLang="en-US" sz="2000" b="1" dirty="0"/>
              <a:t>分别为圆环的外径和内径，</a:t>
            </a:r>
            <a:r>
              <a:rPr lang="en-US" altLang="zh-CN" sz="2000" b="1" dirty="0"/>
              <a:t>α</a:t>
            </a:r>
            <a:r>
              <a:rPr lang="zh-CN" altLang="en-US" sz="2000" b="1" dirty="0"/>
              <a:t>为液体的表面张力系数。</a:t>
            </a:r>
            <a:endParaRPr lang="zh-CN" altLang="en-US" sz="2000" b="1" dirty="0"/>
          </a:p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b="1" dirty="0">
              <a:solidFill>
                <a:schemeClr val="accent2"/>
              </a:solidFill>
            </a:endParaRPr>
          </a:p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硅压阻式力敏传感器由弹性梁和贴在梁上的传感器芯片组成，其中芯片由四个硅扩散电阻集成一个非平衡电桥，当外界压力作用于金属梁时，在压力作用下，电桥失去平衡，此时将有电压信号输出，输出电压大小与所加外力成正此，即</a:t>
            </a:r>
            <a:endParaRPr lang="zh-CN" altLang="en-US" sz="2000" b="1" dirty="0"/>
          </a:p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00FF"/>
                </a:solidFill>
              </a:rPr>
              <a:t>                                 △</a:t>
            </a:r>
            <a:r>
              <a:rPr lang="en-US" altLang="zh-CN" sz="2000" b="1" dirty="0">
                <a:solidFill>
                  <a:srgbClr val="0000FF"/>
                </a:solidFill>
              </a:rPr>
              <a:t>U=KF               </a:t>
            </a:r>
            <a:r>
              <a:rPr lang="zh-CN" altLang="en-US" sz="2000" b="1" dirty="0">
                <a:solidFill>
                  <a:srgbClr val="0000FF"/>
                </a:solidFill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）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0" lvl="0" indent="0" algn="just" eaLnBrk="1" latin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/>
              <a:t>式中，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为外力的大小，</a:t>
            </a:r>
            <a:r>
              <a:rPr lang="en-US" altLang="zh-CN" sz="2000" b="1" dirty="0"/>
              <a:t>K</a:t>
            </a:r>
            <a:r>
              <a:rPr lang="zh-CN" altLang="en-US" sz="2000" b="1" dirty="0"/>
              <a:t>为硅压阻式力敏传感器的灵敏度，△</a:t>
            </a:r>
            <a:r>
              <a:rPr lang="en-US" altLang="zh-CN" sz="2000" b="1" dirty="0"/>
              <a:t>U</a:t>
            </a:r>
            <a:r>
              <a:rPr lang="zh-CN" altLang="en-US" sz="2000" b="1" dirty="0"/>
              <a:t>为传感器输出电压的大小。</a:t>
            </a:r>
            <a:endParaRPr lang="en-US" altLang="zh-CN" sz="2000" b="1" dirty="0"/>
          </a:p>
        </p:txBody>
      </p:sp>
      <p:graphicFrame>
        <p:nvGraphicFramePr>
          <p:cNvPr id="14340" name="Object 4"/>
          <p:cNvGraphicFramePr/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object 3"/>
          <p:cNvSpPr txBox="1"/>
          <p:nvPr/>
        </p:nvSpPr>
        <p:spPr>
          <a:xfrm>
            <a:off x="684213" y="2349500"/>
            <a:ext cx="7264400" cy="804863"/>
          </a:xfrm>
          <a:prstGeom prst="rect">
            <a:avLst/>
          </a:prstGeom>
          <a:noFill/>
          <a:ln w="9525">
            <a:noFill/>
          </a:ln>
        </p:spPr>
        <p:txBody>
          <a:bodyPr lIns="0" tIns="21590" rIns="0" bIns="0" anchor="t">
            <a:spAutoFit/>
          </a:bodyPr>
          <a:p>
            <a:pPr marL="355600" indent="-342900" algn="just" defTabSz="0" eaLnBrk="0" hangingPunct="0">
              <a:lnSpc>
                <a:spcPct val="98000"/>
              </a:lnSpc>
              <a:spcBef>
                <a:spcPts val="175"/>
              </a:spcBef>
              <a:buFont typeface="Times New Roman" panose="02020603050405020304" pitchFamily="18" charset="0"/>
              <a:buChar char="•"/>
              <a:tabLst>
                <a:tab pos="355600" algn="l"/>
              </a:tabLst>
            </a:pPr>
            <a:r>
              <a:rPr lang="zh-CN" altLang="en-US" sz="2400" dirty="0">
                <a:latin typeface="Noto Sans CJK JP Regular"/>
                <a:ea typeface="Noto Sans CJK JP Regular"/>
              </a:rPr>
              <a:t>将一表面洁净的金属圆环竖 直浸入水中，然后慢慢提起 一张水膜</a:t>
            </a:r>
            <a:r>
              <a:rPr lang="zh-CN" altLang="en-US" sz="2800" dirty="0">
                <a:latin typeface="Noto Sans CJK JP Regular"/>
                <a:ea typeface="Noto Sans CJK JP Regular"/>
              </a:rPr>
              <a:t>。</a:t>
            </a:r>
            <a:endParaRPr lang="zh-CN" altLang="en-US" sz="2800" dirty="0">
              <a:latin typeface="Noto Sans CJK JP Regular"/>
              <a:ea typeface="Noto Sans CJK JP Regular"/>
            </a:endParaRPr>
          </a:p>
        </p:txBody>
      </p:sp>
      <p:sp>
        <p:nvSpPr>
          <p:cNvPr id="15362" name="object 4"/>
          <p:cNvSpPr/>
          <p:nvPr/>
        </p:nvSpPr>
        <p:spPr>
          <a:xfrm>
            <a:off x="971550" y="3573463"/>
            <a:ext cx="7200900" cy="237648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 anchor="t"/>
          <a:p>
            <a:pPr eaLnBrk="0" hangingPunct="0"/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object 9"/>
          <p:cNvSpPr>
            <a:spLocks noGrp="1"/>
          </p:cNvSpPr>
          <p:nvPr>
            <p:ph type="sldNum" sz="quarter" idx="12"/>
          </p:nvPr>
        </p:nvSpPr>
        <p:spPr>
          <a:xfrm>
            <a:off x="8159750" y="6294438"/>
            <a:ext cx="231775" cy="223837"/>
          </a:xfrm>
        </p:spPr>
        <p:txBody>
          <a:bodyPr wrap="square" lIns="0" tIns="0" rIns="0" bIns="0" anchor="t">
            <a:spAutoFit/>
          </a:bodyPr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marL="25400" lvl="0" indent="0" algn="r" eaLnBrk="1" hangingPunct="1">
              <a:lnSpc>
                <a:spcPts val="1625"/>
              </a:lnSpc>
            </a:pPr>
            <a:fld id="{9A0DB2DC-4C9A-4742-B13C-FB6460FD3503}" type="slidenum">
              <a:rPr lang="zh-CN" altLang="zh-CN" sz="1400" b="0" dirty="0"/>
            </a:fld>
            <a:endParaRPr lang="zh-CN" altLang="zh-CN" sz="1400" b="0" dirty="0"/>
          </a:p>
        </p:txBody>
      </p:sp>
      <p:sp>
        <p:nvSpPr>
          <p:cNvPr id="15364" name="object 3"/>
          <p:cNvSpPr txBox="1"/>
          <p:nvPr/>
        </p:nvSpPr>
        <p:spPr>
          <a:xfrm>
            <a:off x="611188" y="1125538"/>
            <a:ext cx="7264400" cy="442912"/>
          </a:xfrm>
          <a:prstGeom prst="rect">
            <a:avLst/>
          </a:prstGeom>
          <a:noFill/>
          <a:ln w="9525">
            <a:noFill/>
          </a:ln>
        </p:spPr>
        <p:txBody>
          <a:bodyPr lIns="0" tIns="21590" rIns="0" bIns="0" anchor="t">
            <a:spAutoFit/>
          </a:bodyPr>
          <a:p>
            <a:pPr marL="355600" indent="-342900" algn="just" defTabSz="0" eaLnBrk="0" hangingPunct="0">
              <a:lnSpc>
                <a:spcPct val="98000"/>
              </a:lnSpc>
              <a:spcBef>
                <a:spcPts val="175"/>
              </a:spcBef>
              <a:tabLst>
                <a:tab pos="355600" algn="l"/>
              </a:tabLst>
            </a:pPr>
            <a:r>
              <a:rPr lang="zh-CN" altLang="en-US" sz="2800" dirty="0">
                <a:latin typeface="Noto Sans CJK JP Regular"/>
                <a:ea typeface="Noto Sans CJK JP Regular"/>
              </a:rPr>
              <a:t>受力分析</a:t>
            </a:r>
            <a:endParaRPr lang="en-US" altLang="zh-CN" sz="2800" dirty="0">
              <a:latin typeface="Noto Sans CJK JP Regular"/>
              <a:ea typeface="Noto Sans CJK JP 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16386" name="Picture 2"/>
          <p:cNvPicPr>
            <a:picLocks noChangeAspect="1"/>
          </p:cNvPicPr>
          <p:nvPr/>
        </p:nvPicPr>
        <p:blipFill>
          <a:blip r:embed="rId1"/>
          <a:srcRect l="50920"/>
          <a:stretch>
            <a:fillRect/>
          </a:stretch>
        </p:blipFill>
        <p:spPr>
          <a:xfrm>
            <a:off x="1116013" y="1484313"/>
            <a:ext cx="3841750" cy="4029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object 3"/>
          <p:cNvSpPr txBox="1"/>
          <p:nvPr/>
        </p:nvSpPr>
        <p:spPr>
          <a:xfrm>
            <a:off x="1403350" y="620713"/>
            <a:ext cx="2160588" cy="442912"/>
          </a:xfrm>
          <a:prstGeom prst="rect">
            <a:avLst/>
          </a:prstGeom>
          <a:noFill/>
          <a:ln w="9525">
            <a:noFill/>
          </a:ln>
        </p:spPr>
        <p:txBody>
          <a:bodyPr lIns="0" tIns="21590" rIns="0" bIns="0" anchor="t">
            <a:spAutoFit/>
          </a:bodyPr>
          <a:p>
            <a:pPr marL="355600" indent="-342900" algn="just" defTabSz="0" eaLnBrk="0" hangingPunct="0">
              <a:lnSpc>
                <a:spcPct val="98000"/>
              </a:lnSpc>
              <a:spcBef>
                <a:spcPts val="175"/>
              </a:spcBef>
              <a:tabLst>
                <a:tab pos="355600" algn="l"/>
              </a:tabLst>
            </a:pPr>
            <a:r>
              <a:rPr lang="zh-CN" altLang="en-US" sz="2800" dirty="0">
                <a:latin typeface="Noto Sans CJK JP Regular"/>
                <a:ea typeface="Noto Sans CJK JP Regular"/>
              </a:rPr>
              <a:t>受力分析</a:t>
            </a:r>
            <a:endParaRPr lang="en-US" altLang="zh-CN" sz="2800" dirty="0">
              <a:latin typeface="Noto Sans CJK JP Regular"/>
              <a:ea typeface="Noto Sans CJK JP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/>
              <a:t>→</a:t>
            </a:r>
            <a:endParaRPr lang="zh-CN" altLang="en-US" dirty="0"/>
          </a:p>
        </p:txBody>
      </p:sp>
      <p:sp>
        <p:nvSpPr>
          <p:cNvPr id="174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17411" name="object 3"/>
          <p:cNvSpPr txBox="1"/>
          <p:nvPr/>
        </p:nvSpPr>
        <p:spPr>
          <a:xfrm>
            <a:off x="539750" y="620713"/>
            <a:ext cx="2305050" cy="442912"/>
          </a:xfrm>
          <a:prstGeom prst="rect">
            <a:avLst/>
          </a:prstGeom>
          <a:noFill/>
          <a:ln w="9525">
            <a:noFill/>
          </a:ln>
        </p:spPr>
        <p:txBody>
          <a:bodyPr lIns="0" tIns="21590" rIns="0" bIns="0" anchor="t">
            <a:spAutoFit/>
          </a:bodyPr>
          <a:p>
            <a:pPr marL="355600" indent="-342900" algn="just" defTabSz="0" eaLnBrk="0" hangingPunct="0">
              <a:lnSpc>
                <a:spcPct val="98000"/>
              </a:lnSpc>
              <a:spcBef>
                <a:spcPts val="175"/>
              </a:spcBef>
              <a:tabLst>
                <a:tab pos="355600" algn="l"/>
              </a:tabLst>
            </a:pPr>
            <a:r>
              <a:rPr lang="zh-CN" altLang="en-US" sz="2800" dirty="0">
                <a:latin typeface="Noto Sans CJK JP Regular"/>
                <a:ea typeface="Noto Sans CJK JP Regular"/>
              </a:rPr>
              <a:t>受力分析</a:t>
            </a:r>
            <a:endParaRPr lang="en-US" altLang="zh-CN" sz="2800" dirty="0">
              <a:latin typeface="Noto Sans CJK JP Regular"/>
              <a:ea typeface="Noto Sans CJK JP Regular"/>
            </a:endParaRPr>
          </a:p>
        </p:txBody>
      </p:sp>
      <p:sp>
        <p:nvSpPr>
          <p:cNvPr id="17412" name="TextBox 7"/>
          <p:cNvSpPr txBox="1"/>
          <p:nvPr/>
        </p:nvSpPr>
        <p:spPr>
          <a:xfrm>
            <a:off x="3924300" y="1052513"/>
            <a:ext cx="184150" cy="6842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7413" name="组合 14"/>
          <p:cNvGrpSpPr/>
          <p:nvPr/>
        </p:nvGrpSpPr>
        <p:grpSpPr>
          <a:xfrm>
            <a:off x="755650" y="1484313"/>
            <a:ext cx="7620000" cy="3781425"/>
            <a:chOff x="755576" y="1556792"/>
            <a:chExt cx="7620000" cy="3781425"/>
          </a:xfrm>
        </p:grpSpPr>
        <p:pic>
          <p:nvPicPr>
            <p:cNvPr id="17414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5576" y="1556792"/>
              <a:ext cx="7620000" cy="37814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15" name="TextBox 6"/>
            <p:cNvSpPr txBox="1"/>
            <p:nvPr/>
          </p:nvSpPr>
          <p:spPr>
            <a:xfrm>
              <a:off x="1115616" y="3861048"/>
              <a:ext cx="595035" cy="6317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6" name="TextBox 8"/>
            <p:cNvSpPr txBox="1"/>
            <p:nvPr/>
          </p:nvSpPr>
          <p:spPr>
            <a:xfrm>
              <a:off x="1907704" y="3861048"/>
              <a:ext cx="595035" cy="6317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17" name="TextBox 13"/>
            <p:cNvSpPr txBox="1"/>
            <p:nvPr/>
          </p:nvSpPr>
          <p:spPr>
            <a:xfrm>
              <a:off x="2771800" y="3861048"/>
              <a:ext cx="595035" cy="6317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eaLnBrk="0" hangingPunct="0"/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→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184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213" y="1747838"/>
            <a:ext cx="7267575" cy="336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object 3"/>
          <p:cNvSpPr txBox="1"/>
          <p:nvPr/>
        </p:nvSpPr>
        <p:spPr>
          <a:xfrm>
            <a:off x="611188" y="1125538"/>
            <a:ext cx="7264400" cy="442912"/>
          </a:xfrm>
          <a:prstGeom prst="rect">
            <a:avLst/>
          </a:prstGeom>
          <a:noFill/>
          <a:ln w="9525">
            <a:noFill/>
          </a:ln>
        </p:spPr>
        <p:txBody>
          <a:bodyPr lIns="0" tIns="21590" rIns="0" bIns="0" anchor="t">
            <a:spAutoFit/>
          </a:bodyPr>
          <a:p>
            <a:pPr marL="355600" indent="-342900" algn="just" defTabSz="0" eaLnBrk="0" hangingPunct="0">
              <a:lnSpc>
                <a:spcPct val="98000"/>
              </a:lnSpc>
              <a:spcBef>
                <a:spcPts val="175"/>
              </a:spcBef>
              <a:tabLst>
                <a:tab pos="355600" algn="l"/>
              </a:tabLst>
            </a:pPr>
            <a:r>
              <a:rPr lang="zh-CN" altLang="en-US" sz="2800" dirty="0">
                <a:latin typeface="Noto Sans CJK JP Regular"/>
                <a:ea typeface="Noto Sans CJK JP Regular"/>
              </a:rPr>
              <a:t>受力分析</a:t>
            </a:r>
            <a:endParaRPr lang="en-US" altLang="zh-CN" sz="2800" dirty="0">
              <a:latin typeface="Noto Sans CJK JP Regular"/>
              <a:ea typeface="Noto Sans CJK JP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endParaRPr lang="zh-CN" altLang="en-US" dirty="0"/>
          </a:p>
        </p:txBody>
      </p:sp>
      <p:sp>
        <p:nvSpPr>
          <p:cNvPr id="2048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2048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1490663"/>
            <a:ext cx="7829550" cy="3876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object 3"/>
          <p:cNvSpPr txBox="1"/>
          <p:nvPr/>
        </p:nvSpPr>
        <p:spPr>
          <a:xfrm>
            <a:off x="611188" y="765175"/>
            <a:ext cx="7264400" cy="442913"/>
          </a:xfrm>
          <a:prstGeom prst="rect">
            <a:avLst/>
          </a:prstGeom>
          <a:noFill/>
          <a:ln w="9525">
            <a:noFill/>
          </a:ln>
        </p:spPr>
        <p:txBody>
          <a:bodyPr lIns="0" tIns="21590" rIns="0" bIns="0" anchor="t">
            <a:spAutoFit/>
          </a:bodyPr>
          <a:p>
            <a:pPr marL="355600" indent="-342900" algn="just" defTabSz="0" eaLnBrk="0" hangingPunct="0">
              <a:lnSpc>
                <a:spcPct val="98000"/>
              </a:lnSpc>
              <a:spcBef>
                <a:spcPts val="175"/>
              </a:spcBef>
              <a:tabLst>
                <a:tab pos="355600" algn="l"/>
              </a:tabLst>
            </a:pPr>
            <a:r>
              <a:rPr lang="zh-CN" altLang="en-US" sz="2800" dirty="0">
                <a:latin typeface="Noto Sans CJK JP Regular"/>
                <a:ea typeface="Noto Sans CJK JP Regular"/>
              </a:rPr>
              <a:t>受力分析</a:t>
            </a:r>
            <a:endParaRPr lang="en-US" altLang="zh-CN" sz="2800" dirty="0">
              <a:latin typeface="Noto Sans CJK JP Regular"/>
              <a:ea typeface="Noto Sans CJK JP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21506" name="Rectangle 2"/>
          <p:cNvSpPr>
            <a:spLocks noGrp="1"/>
          </p:cNvSpPr>
          <p:nvPr>
            <p:ph idx="1"/>
          </p:nvPr>
        </p:nvSpPr>
        <p:spPr>
          <a:xfrm>
            <a:off x="0" y="1196975"/>
            <a:ext cx="8215313" cy="4322763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2400" b="1" dirty="0">
                <a:solidFill>
                  <a:schemeClr val="accent2"/>
                </a:solidFill>
                <a:latin typeface="宋体" panose="02010600030101010101" pitchFamily="2" charset="-122"/>
              </a:rPr>
              <a:t>力敏传感器的定标</a:t>
            </a:r>
            <a:endParaRPr lang="en-US" altLang="zh-CN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/>
              <a:t>每个力敏传感器的灵敏度都有所不同，在实验前，应先将其定标，定标步骤如下：</a:t>
            </a:r>
            <a:endParaRPr lang="zh-CN" altLang="en-US" sz="20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）打开仪器的电源开关，将仪器预热。</a:t>
            </a:r>
            <a:endParaRPr lang="zh-CN" altLang="en-US" sz="20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）在传感器梁端头小钩中，挂上砝码盘，调节测定仪面板上的调零旋钮，使数字电压表显示为零。</a:t>
            </a:r>
            <a:endParaRPr lang="zh-CN" altLang="en-US" sz="20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）在砝码盘上分别如</a:t>
            </a:r>
            <a:r>
              <a:rPr lang="en-US" altLang="zh-CN" sz="2000" b="1" dirty="0"/>
              <a:t>0.5g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1.0g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1.5g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2.0g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2.5g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3.0g</a:t>
            </a:r>
            <a:r>
              <a:rPr lang="zh-CN" altLang="en-US" sz="2000" b="1" dirty="0"/>
              <a:t>等质量的砝码，记录相应这些砝码力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作用下，数字电压表的读数值</a:t>
            </a:r>
            <a:r>
              <a:rPr lang="en-US" altLang="zh-CN" sz="2000" b="1" dirty="0"/>
              <a:t>U.</a:t>
            </a:r>
            <a:endParaRPr lang="en-US" altLang="zh-CN" sz="20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）用最小二乘法作直线拟合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求出传感器灵敏度</a:t>
            </a:r>
            <a:r>
              <a:rPr lang="en-US" altLang="zh-CN" sz="2000" b="1" dirty="0"/>
              <a:t>K.</a:t>
            </a:r>
            <a:endParaRPr lang="en-US" altLang="zh-CN" sz="2000" b="1" dirty="0"/>
          </a:p>
          <a:p>
            <a:pPr>
              <a:lnSpc>
                <a:spcPct val="80000"/>
              </a:lnSpc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>
                <a:solidFill>
                  <a:srgbClr val="00B050"/>
                </a:solidFill>
              </a:rPr>
              <a:t>环的测量与清洁：</a:t>
            </a:r>
            <a:endParaRPr lang="zh-CN" altLang="en-US" sz="2000" b="1" dirty="0">
              <a:solidFill>
                <a:srgbClr val="00B05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>
                <a:solidFill>
                  <a:srgbClr val="00B050"/>
                </a:solidFill>
              </a:rPr>
              <a:t>（</a:t>
            </a:r>
            <a:r>
              <a:rPr lang="en-US" altLang="zh-CN" sz="2000" b="1" dirty="0">
                <a:solidFill>
                  <a:srgbClr val="00B050"/>
                </a:solidFill>
              </a:rPr>
              <a:t>1</a:t>
            </a:r>
            <a:r>
              <a:rPr lang="zh-CN" altLang="en-US" sz="2000" b="1" dirty="0">
                <a:solidFill>
                  <a:srgbClr val="00B050"/>
                </a:solidFill>
              </a:rPr>
              <a:t>）用游标卡尺测量金属圆环的外径</a:t>
            </a:r>
            <a:r>
              <a:rPr lang="en-US" altLang="zh-CN" sz="2000" b="1" dirty="0">
                <a:solidFill>
                  <a:srgbClr val="00B050"/>
                </a:solidFill>
              </a:rPr>
              <a:t>D1</a:t>
            </a:r>
            <a:r>
              <a:rPr lang="zh-CN" altLang="en-US" sz="2000" b="1" dirty="0">
                <a:solidFill>
                  <a:srgbClr val="00B050"/>
                </a:solidFill>
              </a:rPr>
              <a:t>和内径</a:t>
            </a:r>
            <a:r>
              <a:rPr lang="en-US" altLang="zh-CN" sz="2000" b="1" dirty="0">
                <a:solidFill>
                  <a:srgbClr val="00B050"/>
                </a:solidFill>
              </a:rPr>
              <a:t>D2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>
                <a:solidFill>
                  <a:srgbClr val="00B050"/>
                </a:solidFill>
              </a:rPr>
              <a:t>（</a:t>
            </a:r>
            <a:r>
              <a:rPr lang="en-US" altLang="zh-CN" sz="2000" b="1" dirty="0">
                <a:solidFill>
                  <a:srgbClr val="00B050"/>
                </a:solidFill>
              </a:rPr>
              <a:t>2</a:t>
            </a:r>
            <a:r>
              <a:rPr lang="zh-CN" altLang="en-US" sz="2000" b="1" dirty="0">
                <a:solidFill>
                  <a:srgbClr val="00B050"/>
                </a:solidFill>
              </a:rPr>
              <a:t>）环的表面状况与测量结果有很大的关系，实验前应将金属环状吊片在</a:t>
            </a:r>
            <a:r>
              <a:rPr lang="en-US" altLang="zh-CN" sz="2000" b="1" dirty="0">
                <a:solidFill>
                  <a:srgbClr val="00B050"/>
                </a:solidFill>
              </a:rPr>
              <a:t>Na</a:t>
            </a:r>
            <a:r>
              <a:rPr lang="zh-CN" altLang="en-US" sz="2000" b="1" dirty="0">
                <a:solidFill>
                  <a:srgbClr val="00B050"/>
                </a:solidFill>
              </a:rPr>
              <a:t>ＯＨ溶液中浸泡</a:t>
            </a:r>
            <a:r>
              <a:rPr lang="en-US" altLang="zh-CN" sz="2000" b="1" dirty="0">
                <a:solidFill>
                  <a:srgbClr val="00B050"/>
                </a:solidFill>
              </a:rPr>
              <a:t>20</a:t>
            </a:r>
            <a:r>
              <a:rPr lang="zh-CN" altLang="en-US" sz="2000" b="1" dirty="0">
                <a:solidFill>
                  <a:srgbClr val="00B050"/>
                </a:solidFill>
              </a:rPr>
              <a:t>～</a:t>
            </a:r>
            <a:r>
              <a:rPr lang="en-US" altLang="zh-CN" sz="2000" b="1" dirty="0">
                <a:solidFill>
                  <a:srgbClr val="00B050"/>
                </a:solidFill>
              </a:rPr>
              <a:t>30</a:t>
            </a:r>
            <a:r>
              <a:rPr lang="zh-CN" altLang="en-US" sz="2000" b="1" dirty="0">
                <a:solidFill>
                  <a:srgbClr val="00B050"/>
                </a:solidFill>
              </a:rPr>
              <a:t>秒，然后用净水洗净。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600" b="1" dirty="0"/>
          </a:p>
        </p:txBody>
      </p:sp>
      <p:graphicFrame>
        <p:nvGraphicFramePr>
          <p:cNvPr id="21507" name="Object 4"/>
          <p:cNvGraphicFramePr/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9"/>
          <p:cNvSpPr>
            <a:spLocks noGrp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rgbClr val="FF3300"/>
                </a:solidFill>
                <a:ea typeface="隶书" panose="02010509060101010101" pitchFamily="49" charset="-122"/>
              </a:rPr>
              <a:t>实验内容与步骤</a:t>
            </a:r>
            <a:endParaRPr lang="zh-CN" altLang="en-US" sz="4800" dirty="0">
              <a:solidFill>
                <a:srgbClr val="FF3300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 advTm="4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灯片编号占位符 5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>
              <a:lnSpc>
                <a:spcPct val="100000"/>
              </a:lnSpc>
            </a:pPr>
            <a:fld id="{9A0DB2DC-4C9A-4742-B13C-FB6460FD3503}" type="slidenum">
              <a:rPr lang="en-US" altLang="zh-CN" sz="1400" b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0" name="Rectangle 2"/>
          <p:cNvSpPr>
            <a:spLocks noGrp="1"/>
          </p:cNvSpPr>
          <p:nvPr>
            <p:ph type="body" idx="4294967295"/>
          </p:nvPr>
        </p:nvSpPr>
        <p:spPr>
          <a:xfrm>
            <a:off x="468313" y="1052513"/>
            <a:ext cx="8215312" cy="3744912"/>
          </a:xfrm>
        </p:spPr>
        <p:txBody>
          <a:bodyPr vert="horz" wrap="square" lIns="91440" tIns="45720" rIns="91440" bIns="45720" anchor="t"/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</a:rPr>
              <a:t>液体的表面张力系数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</a:t>
            </a:r>
            <a:r>
              <a:rPr lang="zh-CN" altLang="en-US" sz="2400" b="1" dirty="0"/>
              <a:t>将金属环状吊片挂在传感器的小钩上，调节液面高度，将液体升至靠近环片的下沿，观察环状吊片下沿与待测液面是否平行，如果不平行，将金属环状片取下后，调节吊片上的细丝，使吊片与待测液面平行。</a:t>
            </a:r>
            <a:endParaRPr lang="zh-CN" altLang="en-US" sz="24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调节液面高度调节螺丝，使其渐渐上升，将环片的下沿部分全部浸没于待测液体，然后反向调节液面高度调节螺丝，使液面逐渐下降，这时，金属环片和液面间形成一环形液膜，继续下降液面，测出环形液膜即将</a:t>
            </a:r>
            <a:r>
              <a:rPr lang="zh-CN" altLang="en-US" sz="2400" b="1" dirty="0">
                <a:solidFill>
                  <a:srgbClr val="C00000"/>
                </a:solidFill>
              </a:rPr>
              <a:t>拉断前一瞬间</a:t>
            </a:r>
            <a:r>
              <a:rPr lang="zh-CN" altLang="en-US" sz="2400" b="1" dirty="0"/>
              <a:t>数字电压表读数值</a:t>
            </a:r>
            <a:r>
              <a:rPr lang="en-US" altLang="zh-CN" sz="2400" b="1" dirty="0"/>
              <a:t>U1，</a:t>
            </a:r>
            <a:r>
              <a:rPr lang="zh-CN" altLang="en-US" sz="2400" b="1" dirty="0"/>
              <a:t>以及</a:t>
            </a:r>
            <a:r>
              <a:rPr lang="zh-CN" altLang="en-US" sz="2400" b="1" dirty="0"/>
              <a:t>液膜拉断数字电压表读数值</a:t>
            </a:r>
            <a:r>
              <a:rPr lang="en-US" altLang="zh-CN" sz="2400" b="1" dirty="0"/>
              <a:t>U2</a:t>
            </a:r>
            <a:r>
              <a:rPr lang="zh-CN" altLang="en-US" sz="2400" b="1" dirty="0"/>
              <a:t>。</a:t>
            </a:r>
            <a:endParaRPr lang="zh-CN" altLang="en-US" sz="2400" b="1" dirty="0"/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）将实验数据代</a:t>
            </a:r>
            <a:r>
              <a:rPr lang="zh-CN" altLang="en-US" sz="2400" b="1" dirty="0"/>
              <a:t>入</a:t>
            </a:r>
            <a:r>
              <a:rPr lang="zh-CN" altLang="en-US" sz="2400" b="1" dirty="0"/>
              <a:t>公式，求出液体的表面张力系数，并与标准值进行比较。</a:t>
            </a:r>
            <a:r>
              <a:rPr lang="zh-CN" altLang="en-US" sz="2400" dirty="0"/>
              <a:t> </a:t>
            </a: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zh-CN" altLang="en-US" sz="2400" b="1" dirty="0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2531" name="Object 4"/>
          <p:cNvGraphicFramePr/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9"/>
          <p:cNvSpPr>
            <a:spLocks noGrp="1"/>
          </p:cNvSpPr>
          <p:nvPr>
            <p:ph type="title" idx="4294967295"/>
          </p:nvPr>
        </p:nvSpPr>
        <p:spPr>
          <a:xfrm>
            <a:off x="468313" y="0"/>
            <a:ext cx="5111750" cy="11430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rgbClr val="FF3300"/>
                </a:solidFill>
                <a:ea typeface="隶书" panose="02010509060101010101" pitchFamily="49" charset="-122"/>
              </a:rPr>
              <a:t>实验内容与步骤</a:t>
            </a:r>
            <a:endParaRPr lang="zh-CN" altLang="en-US" sz="4800" dirty="0">
              <a:solidFill>
                <a:srgbClr val="FF3300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22533" name="Object 6"/>
          <p:cNvGraphicFramePr/>
          <p:nvPr/>
        </p:nvGraphicFramePr>
        <p:xfrm>
          <a:off x="3779838" y="5084763"/>
          <a:ext cx="3014662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1116965" imgH="431800" progId="Equation.DSMT4">
                  <p:embed/>
                </p:oleObj>
              </mc:Choice>
              <mc:Fallback>
                <p:oleObj name="" r:id="rId3" imgW="1116965" imgH="4318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9838" y="5084763"/>
                        <a:ext cx="3014662" cy="1165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4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23554" name="Rectangle 8"/>
          <p:cNvSpPr/>
          <p:nvPr/>
        </p:nvSpPr>
        <p:spPr>
          <a:xfrm>
            <a:off x="250825" y="643573"/>
            <a:ext cx="5184775" cy="535305"/>
          </a:xfrm>
          <a:prstGeom prst="rect">
            <a:avLst/>
          </a:prstGeom>
          <a:noFill/>
          <a:ln w="9525">
            <a:noFill/>
          </a:ln>
        </p:spPr>
        <p:txBody>
          <a:bodyPr tIns="46800" bIns="46800" anchor="ctr">
            <a:spAutoFit/>
          </a:bodyPr>
          <a:p>
            <a:pPr indent="457200" algn="ctr" defTabSz="914400" eaLnBrk="0" hangingPunct="0">
              <a:tabLst>
                <a:tab pos="3987800" algn="l"/>
              </a:tabLst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例如：传感器灵敏度的测量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6479" name="Group 95"/>
          <p:cNvGraphicFramePr>
            <a:graphicFrameLocks noGrp="1"/>
          </p:cNvGraphicFramePr>
          <p:nvPr/>
        </p:nvGraphicFramePr>
        <p:xfrm>
          <a:off x="611188" y="1997075"/>
          <a:ext cx="7849245" cy="1449388"/>
        </p:xfrm>
        <a:graphic>
          <a:graphicData uri="http://schemas.openxmlformats.org/drawingml/2006/table">
            <a:tbl>
              <a:tblPr/>
              <a:tblGrid>
                <a:gridCol w="1131600"/>
                <a:gridCol w="895968"/>
                <a:gridCol w="970750"/>
                <a:gridCol w="969339"/>
                <a:gridCol w="970750"/>
                <a:gridCol w="969338"/>
                <a:gridCol w="970750"/>
                <a:gridCol w="970750"/>
              </a:tblGrid>
              <a:tr h="696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砝码／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0.500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1.500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2.000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2.500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3.000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3.500</a:t>
                      </a:r>
                      <a:endParaRPr kumimoji="1" lang="en-US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电压／</a:t>
                      </a: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mV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84" name="Rectangle 96"/>
          <p:cNvSpPr/>
          <p:nvPr/>
        </p:nvSpPr>
        <p:spPr>
          <a:xfrm>
            <a:off x="3175" y="4201478"/>
            <a:ext cx="6668770" cy="461645"/>
          </a:xfrm>
          <a:prstGeom prst="rect">
            <a:avLst/>
          </a:prstGeom>
          <a:noFill/>
          <a:ln w="9525">
            <a:noFill/>
          </a:ln>
        </p:spPr>
        <p:txBody>
          <a:bodyPr wrap="none" tIns="46800" bIns="46800" anchor="ctr">
            <a:spAutoFit/>
          </a:bodyPr>
          <a:p>
            <a:pPr eaLnBrk="0" hangingPunct="0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经最小二乘法拟合得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K=</a:t>
            </a:r>
            <a:r>
              <a:rPr lang="en-US" altLang="zh-CN" sz="20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mV/N,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拟合的线性相关系数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sz="20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endParaRPr lang="en-US" altLang="zh-CN" sz="3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96"/>
          <p:cNvSpPr/>
          <p:nvPr/>
        </p:nvSpPr>
        <p:spPr>
          <a:xfrm>
            <a:off x="551815" y="4825365"/>
            <a:ext cx="5455920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tIns="46800" bIns="46800" anchor="ctr">
            <a:spAutoFit/>
          </a:bodyPr>
          <a:p>
            <a:pPr eaLnBrk="0" hangingPunct="0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就是直线的斜率。相关系数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的物理意义是，当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接近于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（达到三个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以上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时，表示数据确实成线性关系。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5122" name="Rectangle 3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8134350" cy="1519238"/>
          </a:xfrm>
        </p:spPr>
        <p:txBody>
          <a:bodyPr vert="horz" wrap="square" lIns="91440" tIns="45720" rIns="91440" bIns="45720" anchor="t"/>
          <a:p>
            <a:pPr algn="just" eaLnBrk="1" hangingPunct="1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33CC"/>
                </a:solidFill>
              </a:rPr>
              <a:t>1</a:t>
            </a:r>
            <a:r>
              <a:rPr lang="zh-CN" altLang="en-US" sz="2800" b="1" dirty="0">
                <a:solidFill>
                  <a:srgbClr val="0033CC"/>
                </a:solidFill>
              </a:rPr>
              <a:t>、用拉脱法测量室温下水的表面张力系数；</a:t>
            </a:r>
            <a:endParaRPr lang="zh-CN" altLang="en-US" sz="2800" b="1" dirty="0">
              <a:solidFill>
                <a:srgbClr val="0033CC"/>
              </a:solidFill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0033CC"/>
                </a:solidFill>
              </a:rPr>
              <a:t>2</a:t>
            </a:r>
            <a:r>
              <a:rPr lang="zh-CN" altLang="en-US" sz="2800" b="1" dirty="0">
                <a:solidFill>
                  <a:srgbClr val="0033CC"/>
                </a:solidFill>
              </a:rPr>
              <a:t>、学习力敏传感器的定标方法</a:t>
            </a:r>
            <a:endParaRPr lang="zh-CN" altLang="en-US" sz="2800" b="1" dirty="0">
              <a:solidFill>
                <a:srgbClr val="0033CC"/>
              </a:solidFill>
            </a:endParaRPr>
          </a:p>
          <a:p>
            <a:pPr algn="just" eaLnBrk="1" hangingPunct="1">
              <a:lnSpc>
                <a:spcPct val="150000"/>
              </a:lnSpc>
              <a:buClrTx/>
              <a:buSzTx/>
              <a:buFontTx/>
              <a:buNone/>
            </a:pPr>
            <a:endParaRPr lang="en-US" altLang="zh-CN" sz="2800" b="1" dirty="0">
              <a:solidFill>
                <a:srgbClr val="0033CC"/>
              </a:solidFill>
            </a:endParaRPr>
          </a:p>
        </p:txBody>
      </p:sp>
      <p:sp>
        <p:nvSpPr>
          <p:cNvPr id="5123" name="Rectangle 4"/>
          <p:cNvSpPr/>
          <p:nvPr/>
        </p:nvSpPr>
        <p:spPr>
          <a:xfrm>
            <a:off x="2843213" y="5805488"/>
            <a:ext cx="367347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南昌大学物理实验中心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rgbClr val="FF0000"/>
                </a:solidFill>
                <a:ea typeface="华文细黑" panose="02010600040101010101" pitchFamily="2" charset="-122"/>
              </a:rPr>
              <a:t>实验目的</a:t>
            </a:r>
            <a:endParaRPr lang="zh-CN" altLang="en-US" sz="4800" b="1" dirty="0">
              <a:solidFill>
                <a:srgbClr val="FF0000"/>
              </a:solidFill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advTm="4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24578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24579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2458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2458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3491548"/>
            <a:ext cx="2200275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621030"/>
            <a:ext cx="2409825" cy="276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38" y="620713"/>
            <a:ext cx="5886450" cy="4905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2560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34075" cy="497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4076700"/>
            <a:ext cx="4762500" cy="234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Rectangle 2"/>
          <p:cNvSpPr/>
          <p:nvPr/>
        </p:nvSpPr>
        <p:spPr>
          <a:xfrm>
            <a:off x="-36512" y="458788"/>
            <a:ext cx="6769100" cy="814387"/>
          </a:xfrm>
          <a:prstGeom prst="rect">
            <a:avLst/>
          </a:prstGeom>
          <a:noFill/>
          <a:ln w="9525">
            <a:noFill/>
          </a:ln>
        </p:spPr>
        <p:txBody>
          <a:bodyPr tIns="46800" bIns="46800" anchor="ctr">
            <a:spAutoFit/>
          </a:bodyPr>
          <a:p>
            <a:pPr indent="457200" eaLnBrk="0" hangingPunct="0"/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、水的表面张力系数的测量</a:t>
            </a:r>
            <a:endParaRPr lang="zh-CN" altLang="en-US" sz="12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 eaLnBrk="0" hangingPunct="0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金属环外径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D1=</a:t>
            </a:r>
            <a:r>
              <a:rPr lang="en-US" altLang="zh-CN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cm,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内径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D2=</a:t>
            </a:r>
            <a:r>
              <a:rPr lang="en-US" altLang="zh-CN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cm,  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水的温度：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t=</a:t>
            </a:r>
            <a:r>
              <a:rPr lang="en-US" altLang="zh-CN" sz="1800" u="sng" dirty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℃.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579" name="表格 24578"/>
          <p:cNvGraphicFramePr/>
          <p:nvPr/>
        </p:nvGraphicFramePr>
        <p:xfrm>
          <a:off x="827088" y="1844675"/>
          <a:ext cx="7199313" cy="3821113"/>
        </p:xfrm>
        <a:graphic>
          <a:graphicData uri="http://schemas.openxmlformats.org/drawingml/2006/table">
            <a:tbl>
              <a:tblPr/>
              <a:tblGrid>
                <a:gridCol w="1057275"/>
                <a:gridCol w="1173163"/>
                <a:gridCol w="1165225"/>
                <a:gridCol w="1314450"/>
                <a:gridCol w="1023937"/>
                <a:gridCol w="1465263"/>
              </a:tblGrid>
              <a:tr h="6969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en-US" sz="1800" dirty="0">
                        <a:latin typeface="Times New Roman" panose="02020603050405020304" pitchFamily="18" charset="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latin typeface="Times New Roman" panose="02020603050405020304" pitchFamily="18" charset="0"/>
                        </a:rPr>
                        <a:t>编号</a:t>
                      </a:r>
                      <a:endParaRPr lang="zh-CN" altLang="en-US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U1/mV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U2/mV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1800" dirty="0">
                          <a:latin typeface="Times New Roman" panose="02020603050405020304" pitchFamily="18" charset="0"/>
                        </a:rPr>
                        <a:t>△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U/mV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F/N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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/N.m</a:t>
                      </a:r>
                      <a:r>
                        <a:rPr lang="en-US" altLang="zh-CN" sz="1800" baseline="30000" dirty="0">
                          <a:latin typeface="Times New Roman" panose="02020603050405020304" pitchFamily="18" charset="0"/>
                        </a:rPr>
                        <a:t>-1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1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2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3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4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5</a:t>
                      </a:r>
                      <a:endParaRPr lang="en-US" altLang="zh-CN" sz="180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1800" dirty="0">
                          <a:latin typeface="Times New Roman" panose="02020603050405020304" pitchFamily="18" charset="0"/>
                        </a:rPr>
                        <a:t>6</a:t>
                      </a:r>
                      <a:endParaRPr lang="en-US" altLang="zh-CN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None/>
                        <a:defRPr sz="32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>
                        <a:lnSpc>
                          <a:spcPct val="100000"/>
                        </a:lnSpc>
                        <a:spcBef>
                          <a:spcPct val="20000"/>
                        </a:spcBef>
                        <a:buNone/>
                      </a:pPr>
                      <a:endParaRPr lang="zh-CN" altLang="en-US" sz="2800" b="0" dirty="0">
                        <a:latin typeface="Times New Roman" panose="02020603050405020304" pitchFamily="18" charset="0"/>
                      </a:endParaRPr>
                    </a:p>
                  </a:txBody>
                  <a:tcPr marT="46800" marB="4680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276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42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圆角矩形 3"/>
          <p:cNvSpPr/>
          <p:nvPr/>
        </p:nvSpPr>
        <p:spPr>
          <a:xfrm>
            <a:off x="0" y="0"/>
            <a:ext cx="3851275" cy="1341438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>
            <a:noFill/>
          </a:ln>
        </p:spPr>
        <p:txBody>
          <a:bodyPr tIns="46800" bIns="46800" anchor="t">
            <a:spAutoFit/>
          </a:bodyPr>
          <a:p>
            <a:pPr eaLnBrk="0" hangingPunct="0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384800"/>
            <a:ext cx="1905000" cy="457200"/>
          </a:xfrm>
        </p:spPr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28674" name="Rectangle 2"/>
          <p:cNvSpPr>
            <a:spLocks noGrp="1"/>
          </p:cNvSpPr>
          <p:nvPr>
            <p:ph type="body" sz="half" idx="1"/>
          </p:nvPr>
        </p:nvSpPr>
        <p:spPr>
          <a:xfrm>
            <a:off x="685800" y="765175"/>
            <a:ext cx="7773988" cy="1943100"/>
          </a:xfrm>
        </p:spPr>
        <p:txBody>
          <a:bodyPr vert="horz" wrap="square" lIns="91440" tIns="45720" rIns="91440" bIns="45720" anchor="t"/>
          <a:p>
            <a:pPr eaLnBrk="1" hangingPunct="1"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zh-CN" altLang="en-US" b="1" dirty="0">
                <a:solidFill>
                  <a:srgbClr val="0000FF"/>
                </a:solidFill>
              </a:rPr>
              <a:t>、金属圆环的内外径；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buClrTx/>
              <a:buSzTx/>
              <a:buFontTx/>
              <a:buNone/>
            </a:pPr>
            <a:r>
              <a:rPr lang="zh-CN" altLang="zh-CN" sz="2800" dirty="0"/>
              <a:t>外径D</a:t>
            </a:r>
            <a:r>
              <a:rPr lang="zh-CN" altLang="zh-CN" sz="1800" dirty="0"/>
              <a:t>1</a:t>
            </a:r>
            <a:r>
              <a:rPr lang="zh-CN" altLang="zh-CN" sz="2800" dirty="0"/>
              <a:t>=3.496cm,</a:t>
            </a:r>
            <a:r>
              <a:rPr lang="en-US" altLang="zh-CN" sz="2800" dirty="0"/>
              <a:t>   </a:t>
            </a:r>
            <a:r>
              <a:rPr lang="zh-CN" altLang="zh-CN" sz="2800" dirty="0"/>
              <a:t>内径D</a:t>
            </a:r>
            <a:r>
              <a:rPr lang="zh-CN" altLang="zh-CN" sz="1800" dirty="0"/>
              <a:t>2</a:t>
            </a:r>
            <a:r>
              <a:rPr lang="zh-CN" altLang="zh-CN" sz="2800" dirty="0"/>
              <a:t>=3.310cm </a:t>
            </a:r>
            <a:r>
              <a:rPr lang="zh-CN" altLang="en-US" sz="2800" dirty="0"/>
              <a:t>。</a:t>
            </a:r>
            <a:endParaRPr lang="en-US" altLang="zh-CN" b="1" dirty="0">
              <a:solidFill>
                <a:srgbClr val="0000FF"/>
              </a:solidFill>
            </a:endParaRPr>
          </a:p>
          <a:p>
            <a:pPr eaLnBrk="1" hangingPunct="1"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4</a:t>
            </a:r>
            <a:r>
              <a:rPr lang="zh-CN" altLang="en-US" b="1" dirty="0">
                <a:solidFill>
                  <a:srgbClr val="0000FF"/>
                </a:solidFill>
              </a:rPr>
              <a:t>、计算水的（与空气接触）表面张力系数。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28675" name="Object 3"/>
          <p:cNvGraphicFramePr/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4300" imgH="215265" progId="Equation.3">
                  <p:embed/>
                </p:oleObj>
              </mc:Choice>
              <mc:Fallback>
                <p:oleObj name="" r:id="rId1" imgW="114300" imgH="2152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Rectangle 7"/>
          <p:cNvSpPr/>
          <p:nvPr/>
        </p:nvSpPr>
        <p:spPr>
          <a:xfrm>
            <a:off x="0" y="3141663"/>
            <a:ext cx="4094163" cy="366712"/>
          </a:xfrm>
          <a:prstGeom prst="rect">
            <a:avLst/>
          </a:prstGeom>
          <a:noFill/>
          <a:ln w="9525">
            <a:noFill/>
          </a:ln>
        </p:spPr>
        <p:txBody>
          <a:bodyPr wrap="none" tIns="46800" bIns="46800" anchor="ctr">
            <a:spAutoFit/>
          </a:bodyPr>
          <a:p>
            <a:pPr indent="457200" defTabSz="914400" eaLnBrk="0" hangingPunct="0">
              <a:lnSpc>
                <a:spcPct val="100000"/>
              </a:lnSpc>
              <a:spcBef>
                <a:spcPct val="0"/>
              </a:spcBef>
              <a:tabLst>
                <a:tab pos="3987800" algn="l"/>
              </a:tabLst>
            </a:pP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附：水的表面张力系数的标准值：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199" name="Group 31"/>
          <p:cNvGraphicFramePr>
            <a:graphicFrameLocks noGrp="1"/>
          </p:cNvGraphicFramePr>
          <p:nvPr/>
        </p:nvGraphicFramePr>
        <p:xfrm>
          <a:off x="0" y="3860800"/>
          <a:ext cx="8894763" cy="1152525"/>
        </p:xfrm>
        <a:graphic>
          <a:graphicData uri="http://schemas.openxmlformats.org/drawingml/2006/table">
            <a:tbl>
              <a:tblPr/>
              <a:tblGrid>
                <a:gridCol w="1635125"/>
                <a:gridCol w="1482725"/>
                <a:gridCol w="1485900"/>
                <a:gridCol w="1484312"/>
                <a:gridCol w="1485900"/>
                <a:gridCol w="1320800"/>
              </a:tblGrid>
              <a:tr h="6572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A/N.m</a:t>
                      </a:r>
                      <a:r>
                        <a:rPr kumimoji="1" lang="en-US" altLang="zh-CN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0.074 22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0.073 22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0.072 75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0.071 97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0.071 18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水温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t/℃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</a:t>
                      </a:r>
                      <a:endParaRPr kumimoji="1" lang="en-US" altLang="zh-CN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endParaRPr kumimoji="1" lang="en-US" altLang="zh-CN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6800" marB="468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advTm="4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0" y="260350"/>
            <a:ext cx="7772400" cy="1143000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rgbClr val="FF0000"/>
                </a:solidFill>
              </a:rPr>
              <a:t>注意事项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484313"/>
            <a:ext cx="6913563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1.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在旋转液面高度调节螺丝时，尽量使液体的波动要小。实验室内不可有风，以免吊环摆动致使零点波动，所测系数不正确。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若液体为纯净水。在使用过程中防止灰尘和油污及其它杂质污染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特别注意手指不要接触被测液体。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力敏传感器使用时用力不宜大于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0.098N（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最多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10g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砝码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。过大的拉力传感器容易损坏。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金属圆环和容器中的水必须保持洁净，不要用手触摸金属圆环，也不要用手触及水面。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若整机已预热</a:t>
            </a:r>
            <a:r>
              <a:rPr kumimoji="1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</a:t>
            </a: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分钟以上，可对力敏传感器定标，在加砝码前应首先对仪器调零，安放砝码时应尽量轻，并在它晃动停止之后，方可读数。</a:t>
            </a: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3400" marR="0" lvl="0" indent="-5334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4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6146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6147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614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graphicFrame>
        <p:nvGraphicFramePr>
          <p:cNvPr id="6149" name="对象 3"/>
          <p:cNvGraphicFramePr/>
          <p:nvPr/>
        </p:nvGraphicFramePr>
        <p:xfrm>
          <a:off x="438150" y="180975"/>
          <a:ext cx="7980363" cy="375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543800" imgH="3095625" progId="Paint.Picture">
                  <p:embed/>
                </p:oleObj>
              </mc:Choice>
              <mc:Fallback>
                <p:oleObj name="" r:id="rId1" imgW="7543800" imgH="30956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150" y="180975"/>
                        <a:ext cx="7980363" cy="3751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对象 5"/>
          <p:cNvGraphicFramePr/>
          <p:nvPr/>
        </p:nvGraphicFramePr>
        <p:xfrm>
          <a:off x="2020888" y="4071938"/>
          <a:ext cx="3221037" cy="242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3219450" imgH="2419350" progId="Paint.Picture">
                  <p:embed/>
                </p:oleObj>
              </mc:Choice>
              <mc:Fallback>
                <p:oleObj name="" r:id="rId3" imgW="3219450" imgH="24193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0888" y="4071938"/>
                        <a:ext cx="3221037" cy="2420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对象 7"/>
          <p:cNvGraphicFramePr/>
          <p:nvPr/>
        </p:nvGraphicFramePr>
        <p:xfrm>
          <a:off x="5915025" y="4062413"/>
          <a:ext cx="2878138" cy="243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5" imgW="2876550" imgH="2181225" progId="Paint.Picture">
                  <p:embed/>
                </p:oleObj>
              </mc:Choice>
              <mc:Fallback>
                <p:oleObj name="" r:id="rId5" imgW="2876550" imgH="218122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025" y="4062413"/>
                        <a:ext cx="2878138" cy="2430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7170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7171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717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graphicFrame>
        <p:nvGraphicFramePr>
          <p:cNvPr id="7173" name="内容占位符 3"/>
          <p:cNvGraphicFramePr>
            <a:graphicFrameLocks noGrp="1" noChangeAspect="1"/>
          </p:cNvGraphicFramePr>
          <p:nvPr/>
        </p:nvGraphicFramePr>
        <p:xfrm>
          <a:off x="606425" y="609600"/>
          <a:ext cx="8156575" cy="558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6486525" imgH="3990975" progId="Paint.Picture">
                  <p:embed/>
                </p:oleObj>
              </mc:Choice>
              <mc:Fallback>
                <p:oleObj name="" r:id="rId1" imgW="6486525" imgH="399097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6425" y="609600"/>
                        <a:ext cx="8156575" cy="5580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8194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8195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819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graphicFrame>
        <p:nvGraphicFramePr>
          <p:cNvPr id="8197" name="内容占位符 3"/>
          <p:cNvGraphicFramePr>
            <a:graphicFrameLocks noGrp="1" noChangeAspect="1"/>
          </p:cNvGraphicFramePr>
          <p:nvPr/>
        </p:nvGraphicFramePr>
        <p:xfrm>
          <a:off x="450850" y="142875"/>
          <a:ext cx="8656638" cy="611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7219950" imgH="3952875" progId="Paint.Picture">
                  <p:embed/>
                </p:oleObj>
              </mc:Choice>
              <mc:Fallback>
                <p:oleObj name="" r:id="rId1" imgW="7219950" imgH="395287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0850" y="142875"/>
                        <a:ext cx="8656638" cy="6119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9218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9219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922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graphicFrame>
        <p:nvGraphicFramePr>
          <p:cNvPr id="9221" name="内容占位符 3"/>
          <p:cNvGraphicFramePr>
            <a:graphicFrameLocks noGrp="1" noChangeAspect="1"/>
          </p:cNvGraphicFramePr>
          <p:nvPr/>
        </p:nvGraphicFramePr>
        <p:xfrm>
          <a:off x="536575" y="128588"/>
          <a:ext cx="8224838" cy="624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6134100" imgH="4810125" progId="Paint.Picture">
                  <p:embed/>
                </p:oleObj>
              </mc:Choice>
              <mc:Fallback>
                <p:oleObj name="" r:id="rId1" imgW="6134100" imgH="48101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6575" y="128588"/>
                        <a:ext cx="8224838" cy="6242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10242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10243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1024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graphicFrame>
        <p:nvGraphicFramePr>
          <p:cNvPr id="10245" name="内容占位符 3"/>
          <p:cNvGraphicFramePr>
            <a:graphicFrameLocks noGrp="1" noChangeAspect="1"/>
          </p:cNvGraphicFramePr>
          <p:nvPr/>
        </p:nvGraphicFramePr>
        <p:xfrm>
          <a:off x="684213" y="476250"/>
          <a:ext cx="7577137" cy="548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6591300" imgH="4772025" progId="Paint.Picture">
                  <p:embed/>
                </p:oleObj>
              </mc:Choice>
              <mc:Fallback>
                <p:oleObj name="" r:id="rId1" imgW="6591300" imgH="47720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476250"/>
                        <a:ext cx="7577137" cy="5487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endParaRPr lang="zh-CN" altLang="en-US" dirty="0"/>
          </a:p>
        </p:txBody>
      </p:sp>
      <p:sp>
        <p:nvSpPr>
          <p:cNvPr id="11266" name="文本占位符 2"/>
          <p:cNvSpPr>
            <a:spLocks noGrp="1"/>
          </p:cNvSpPr>
          <p:nvPr>
            <p:ph type="body" sz="half" idx="1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11267" name="内容占位符 3"/>
          <p:cNvSpPr>
            <a:spLocks noGrp="1"/>
          </p:cNvSpPr>
          <p:nvPr>
            <p:ph sz="half" idx="2"/>
          </p:nvPr>
        </p:nvSpPr>
        <p:spPr/>
        <p:txBody>
          <a:bodyPr vert="horz" wrap="square" lIns="91440" tIns="45720" rIns="91440" bIns="45720" anchor="t"/>
          <a:p>
            <a:pPr>
              <a:buClrTx/>
              <a:buSzTx/>
              <a:buFontTx/>
            </a:pPr>
            <a:endParaRPr lang="zh-CN" altLang="en-US" dirty="0"/>
          </a:p>
        </p:txBody>
      </p:sp>
      <p:sp>
        <p:nvSpPr>
          <p:cNvPr id="1126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pic>
        <p:nvPicPr>
          <p:cNvPr id="11269" name="图片 5" descr="张力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13" y="301625"/>
            <a:ext cx="8785225" cy="6321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263" y="6350"/>
            <a:ext cx="8459787" cy="443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None/>
              <a:defRPr sz="3200" b="1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lnSpc>
                <a:spcPct val="100000"/>
              </a:lnSpc>
            </a:pPr>
            <a:fld id="{9A0DB2DC-4C9A-4742-B13C-FB6460FD3503}" type="slidenum">
              <a:rPr lang="en-US" altLang="zh-CN" sz="1400" b="0" dirty="0"/>
            </a:fld>
            <a:endParaRPr lang="en-US" altLang="zh-CN" sz="1400" b="0" dirty="0"/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971550" y="0"/>
            <a:ext cx="2771775" cy="765175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实验仪器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12292" name="Rectangle 16"/>
          <p:cNvSpPr/>
          <p:nvPr/>
        </p:nvSpPr>
        <p:spPr>
          <a:xfrm>
            <a:off x="300038" y="4676775"/>
            <a:ext cx="8545512" cy="1492250"/>
          </a:xfrm>
          <a:prstGeom prst="rect">
            <a:avLst/>
          </a:prstGeom>
          <a:noFill/>
          <a:ln w="9525">
            <a:noFill/>
          </a:ln>
        </p:spPr>
        <p:txBody>
          <a:bodyPr wrap="none" tIns="46800" bIns="46800" anchor="ctr">
            <a:spAutoFit/>
          </a:bodyPr>
          <a:p>
            <a:pPr indent="571500" algn="ctr"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、数字电压表 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、调零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、力敏传感器接口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、水平调节螺钉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、底板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571500" algn="ctr"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、液槽 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、吊环 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、立杆  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、固定螺丝 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、硅压阻力敏传感器 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571500" algn="ctr" eaLnBrk="0" hangingPunct="0"/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、液面高度调节螺丝   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、活塞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a6e34fc9-6814-4d3c-88a2-4a9dc10fd607}"/>
</p:tagLst>
</file>

<file path=ppt/theme/theme1.xml><?xml version="1.0" encoding="utf-8"?>
<a:theme xmlns:a="http://schemas.openxmlformats.org/drawingml/2006/main" name="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EC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6800" rIns="91440" bIns="4680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2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EC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6800" rIns="91440" bIns="4680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2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0</TotalTime>
  <Words>1943</Words>
  <Application>WPS 演示</Application>
  <PresentationFormat>全屏显示(4:3)</PresentationFormat>
  <Paragraphs>217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25</vt:i4>
      </vt:variant>
    </vt:vector>
  </HeadingPairs>
  <TitlesOfParts>
    <vt:vector size="54" baseType="lpstr">
      <vt:lpstr>Arial</vt:lpstr>
      <vt:lpstr>宋体</vt:lpstr>
      <vt:lpstr>Wingdings</vt:lpstr>
      <vt:lpstr>Times New Roman</vt:lpstr>
      <vt:lpstr>华文彩云</vt:lpstr>
      <vt:lpstr>黑体</vt:lpstr>
      <vt:lpstr>华文细黑</vt:lpstr>
      <vt:lpstr>隶书</vt:lpstr>
      <vt:lpstr>Batang</vt:lpstr>
      <vt:lpstr>微软雅黑</vt:lpstr>
      <vt:lpstr>Arial Unicode MS</vt:lpstr>
      <vt:lpstr>Noto Sans CJK JP Regular</vt:lpstr>
      <vt:lpstr>Segoe Print</vt:lpstr>
      <vt:lpstr>Symbol</vt:lpstr>
      <vt:lpstr>空演示文稿</vt:lpstr>
      <vt:lpstr>Paint.Picture</vt:lpstr>
      <vt:lpstr>Equation.3</vt:lpstr>
      <vt:lpstr>Equation.3</vt:lpstr>
      <vt:lpstr>Equation.3</vt:lpstr>
      <vt:lpstr>Equation.DSMT4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Equation.DSMT4</vt:lpstr>
      <vt:lpstr>液体表面张力系数的测定</vt:lpstr>
      <vt:lpstr>实验目的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实验原理</vt:lpstr>
      <vt:lpstr>实验原理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实验内容与步骤</vt:lpstr>
      <vt:lpstr>实验内容与步骤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注意事项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大学物理实验课程绪论</dc:title>
  <dc:creator>dfhan</dc:creator>
  <cp:lastModifiedBy>Cc</cp:lastModifiedBy>
  <cp:revision>659</cp:revision>
  <dcterms:created xsi:type="dcterms:W3CDTF">2002-01-06T08:35:00Z</dcterms:created>
  <dcterms:modified xsi:type="dcterms:W3CDTF">2020-12-16T07:49:32Z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